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3"/>
  </p:notesMasterIdLst>
  <p:sldIdLst>
    <p:sldId id="256" r:id="rId5"/>
    <p:sldId id="257" r:id="rId6"/>
    <p:sldId id="264" r:id="rId7"/>
    <p:sldId id="267" r:id="rId8"/>
    <p:sldId id="268" r:id="rId9"/>
    <p:sldId id="269" r:id="rId10"/>
    <p:sldId id="270" r:id="rId11"/>
    <p:sldId id="287" r:id="rId12"/>
    <p:sldId id="286" r:id="rId13"/>
    <p:sldId id="283" r:id="rId14"/>
    <p:sldId id="280" r:id="rId15"/>
    <p:sldId id="284" r:id="rId16"/>
    <p:sldId id="285" r:id="rId17"/>
    <p:sldId id="277" r:id="rId18"/>
    <p:sldId id="266" r:id="rId19"/>
    <p:sldId id="275" r:id="rId20"/>
    <p:sldId id="278" r:id="rId21"/>
    <p:sldId id="263"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Afriyie Attakorah" initials="JAA" lastIdx="1" clrIdx="0">
    <p:extLst>
      <p:ext uri="{19B8F6BF-5375-455C-9EA6-DF929625EA0E}">
        <p15:presenceInfo xmlns:p15="http://schemas.microsoft.com/office/powerpoint/2012/main" userId="5ae2cb8587c540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C905E-F3AE-4DA3-BC8D-69748E100412}" v="46" dt="2019-12-07T17:24:58.59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5"/>
  </p:normalViewPr>
  <p:slideViewPr>
    <p:cSldViewPr snapToGrid="0">
      <p:cViewPr varScale="1">
        <p:scale>
          <a:sx n="34" d="100"/>
          <a:sy n="34" d="100"/>
        </p:scale>
        <p:origin x="620" y="60"/>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980522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nanonets.com/blog/optical-flow/" TargetMode="External"/><Relationship Id="rId2" Type="http://schemas.openxmlformats.org/officeDocument/2006/relationships/hyperlink" Target="https://medium.com/swlh/what-is-optical-flow-and-why-does-it-matter-in-deep-learning-b3278bb205b5"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p>
        </p:txBody>
      </p:sp>
      <p:sp>
        <p:nvSpPr>
          <p:cNvPr id="52" name="Очень крутой…"/>
          <p:cNvSpPr txBox="1"/>
          <p:nvPr/>
        </p:nvSpPr>
        <p:spPr>
          <a:xfrm>
            <a:off x="7116914" y="3902926"/>
            <a:ext cx="16055320" cy="3246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en-US" dirty="0"/>
              <a:t>OPTICAL FLOW ESTIMATION BASED ON DEEP LEARNING APPROACHES</a:t>
            </a:r>
          </a:p>
        </p:txBody>
      </p:sp>
      <p:sp>
        <p:nvSpPr>
          <p:cNvPr id="53" name="Очень крутой подзаголовок презентации"/>
          <p:cNvSpPr txBox="1"/>
          <p:nvPr/>
        </p:nvSpPr>
        <p:spPr>
          <a:xfrm>
            <a:off x="7116914" y="7838245"/>
            <a:ext cx="13156002" cy="3142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en-US" dirty="0"/>
              <a:t>Student: Attakorah Joseph Afriyie</a:t>
            </a:r>
          </a:p>
          <a:p>
            <a:r>
              <a:rPr lang="en-US" sz="2600" dirty="0"/>
              <a:t>    </a:t>
            </a:r>
          </a:p>
          <a:p>
            <a:r>
              <a:rPr lang="en-US" dirty="0"/>
              <a:t>Supervisor: Professor </a:t>
            </a:r>
            <a:r>
              <a:rPr lang="en-US" dirty="0" err="1"/>
              <a:t>Hadi</a:t>
            </a:r>
            <a:r>
              <a:rPr lang="en-US" dirty="0"/>
              <a:t> Saleh</a:t>
            </a:r>
          </a:p>
          <a:p>
            <a:r>
              <a:rPr lang="en-US" sz="2600" dirty="0"/>
              <a:t>   </a:t>
            </a:r>
          </a:p>
        </p:txBody>
      </p:sp>
      <p:sp>
        <p:nvSpPr>
          <p:cNvPr id="54" name="Название подразделения,  лаборатории, факультета и т.д."/>
          <p:cNvSpPr txBox="1"/>
          <p:nvPr/>
        </p:nvSpPr>
        <p:spPr>
          <a:xfrm>
            <a:off x="7116914" y="909578"/>
            <a:ext cx="12130090" cy="2083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en-US" sz="4200" dirty="0">
                <a:sym typeface="Arial Narrow"/>
              </a:rPr>
              <a:t>National Research University Higher School of Economics</a:t>
            </a:r>
            <a:br>
              <a:rPr lang="en-US" dirty="0"/>
            </a:br>
            <a:r>
              <a:rPr lang="en-US" dirty="0"/>
              <a:t>Faculty of Computer Science</a:t>
            </a:r>
          </a:p>
          <a:p>
            <a:pPr algn="l">
              <a:defRPr sz="4200">
                <a:solidFill>
                  <a:srgbClr val="253957"/>
                </a:solidFill>
                <a:latin typeface="+mn-lt"/>
                <a:ea typeface="+mn-ea"/>
                <a:cs typeface="+mn-cs"/>
                <a:sym typeface="Arial Narrow"/>
              </a:defRPr>
            </a:pPr>
            <a:r>
              <a:rPr lang="en-US" dirty="0"/>
              <a:t>Master’s </a:t>
            </a:r>
            <a:r>
              <a:rPr lang="en-US" dirty="0" err="1"/>
              <a:t>Programme</a:t>
            </a:r>
            <a:r>
              <a:rPr lang="en-US" dirty="0"/>
              <a:t> ‘System and Software Engineering’</a:t>
            </a:r>
          </a:p>
        </p:txBody>
      </p:sp>
      <p:sp>
        <p:nvSpPr>
          <p:cNvPr id="55" name="Москва, 2017"/>
          <p:cNvSpPr txBox="1"/>
          <p:nvPr/>
        </p:nvSpPr>
        <p:spPr>
          <a:xfrm>
            <a:off x="7116915" y="11877127"/>
            <a:ext cx="9443424" cy="605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en-US" sz="3000" b="1" dirty="0"/>
              <a:t>Moscow, 2019</a:t>
            </a:r>
          </a:p>
        </p:txBody>
      </p:sp>
      <p:pic>
        <p:nvPicPr>
          <p:cNvPr id="9" name="Изображение" descr="Изображение"/>
          <p:cNvPicPr>
            <a:picLocks noChangeAspect="1"/>
          </p:cNvPicPr>
          <p:nvPr/>
        </p:nvPicPr>
        <p:blipFill>
          <a:blip r:embed="rId2"/>
          <a:stretch>
            <a:fillRect/>
          </a:stretch>
        </p:blipFill>
        <p:spPr>
          <a:xfrm>
            <a:off x="1506855" y="1330739"/>
            <a:ext cx="2166348" cy="2792805"/>
          </a:xfrm>
          <a:prstGeom prst="rect">
            <a:avLst/>
          </a:prstGeom>
          <a:ln w="12700">
            <a:miter lim="400000"/>
          </a:ln>
        </p:spPr>
      </p:pic>
      <p:sp>
        <p:nvSpPr>
          <p:cNvPr id="2" name="Slide Number Placeholder 1">
            <a:extLst>
              <a:ext uri="{FF2B5EF4-FFF2-40B4-BE49-F238E27FC236}">
                <a16:creationId xmlns:a16="http://schemas.microsoft.com/office/drawing/2014/main" id="{9F10E97A-D5BC-4FD9-BEC7-2AD91BF51DC0}"/>
              </a:ext>
            </a:extLst>
          </p:cNvPr>
          <p:cNvSpPr>
            <a:spLocks noGrp="1"/>
          </p:cNvSpPr>
          <p:nvPr>
            <p:ph type="sldNum" sz="quarter" idx="2"/>
          </p:nvPr>
        </p:nvSpPr>
        <p:spPr/>
        <p:txBody>
          <a:bodyPr/>
          <a:lstStyle/>
          <a:p>
            <a:fld id="{86CB4B4D-7CA3-9044-876B-883B54F8677D}" type="slidenum">
              <a:rPr lang="en-US" smtClean="0"/>
              <a:t>1</a:t>
            </a:fld>
            <a:endParaRPr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689894"/>
            <a:ext cx="21506373" cy="6000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err="1"/>
              <a:t>Title:FlowNetCorr</a:t>
            </a:r>
            <a:endParaRPr lang="en-US" sz="4800" i="1" dirty="0"/>
          </a:p>
          <a:p>
            <a:pPr algn="just"/>
            <a:endParaRPr lang="en-US" sz="4800" i="1" dirty="0"/>
          </a:p>
          <a:p>
            <a:pPr algn="just"/>
            <a:r>
              <a:rPr lang="en-US" sz="4800" i="1" dirty="0"/>
              <a:t>Year: 2015</a:t>
            </a:r>
          </a:p>
          <a:p>
            <a:pPr algn="just"/>
            <a:endParaRPr lang="en-US" sz="4800" i="1" dirty="0"/>
          </a:p>
          <a:p>
            <a:pPr algn="just"/>
            <a:r>
              <a:rPr lang="en-US" sz="4800" i="1" dirty="0"/>
              <a:t>Advantages: Faster rendering speed than traditional computer vision methods</a:t>
            </a:r>
          </a:p>
          <a:p>
            <a:pPr algn="just"/>
            <a:endParaRPr lang="en-US" sz="4800" i="1" dirty="0"/>
          </a:p>
          <a:p>
            <a:pPr algn="just"/>
            <a:r>
              <a:rPr lang="en-US" sz="4800" i="1" dirty="0"/>
              <a:t>Limitation: Two images are convoluted separately and are combined by a correlation layer. Poor performance on displacement</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10</a:t>
            </a:fld>
            <a:endParaRPr lang="en-US"/>
          </a:p>
        </p:txBody>
      </p:sp>
      <p:pic>
        <p:nvPicPr>
          <p:cNvPr id="3" name="Picture 2">
            <a:extLst>
              <a:ext uri="{FF2B5EF4-FFF2-40B4-BE49-F238E27FC236}">
                <a16:creationId xmlns:a16="http://schemas.microsoft.com/office/drawing/2014/main" id="{34F38DF8-7507-4BE7-AF32-21C9004D7523}"/>
              </a:ext>
            </a:extLst>
          </p:cNvPr>
          <p:cNvPicPr>
            <a:picLocks noChangeAspect="1"/>
          </p:cNvPicPr>
          <p:nvPr/>
        </p:nvPicPr>
        <p:blipFill>
          <a:blip r:embed="rId3"/>
          <a:stretch>
            <a:fillRect/>
          </a:stretch>
        </p:blipFill>
        <p:spPr>
          <a:xfrm>
            <a:off x="10192084" y="2662126"/>
            <a:ext cx="11645690" cy="3685766"/>
          </a:xfrm>
          <a:prstGeom prst="rect">
            <a:avLst/>
          </a:prstGeom>
        </p:spPr>
      </p:pic>
      <p:sp>
        <p:nvSpPr>
          <p:cNvPr id="10" name="Заголовок основного текста">
            <a:extLst>
              <a:ext uri="{FF2B5EF4-FFF2-40B4-BE49-F238E27FC236}">
                <a16:creationId xmlns:a16="http://schemas.microsoft.com/office/drawing/2014/main" id="{85530603-44B8-419C-B473-2239F4083CD3}"/>
              </a:ext>
            </a:extLst>
          </p:cNvPr>
          <p:cNvSpPr txBox="1"/>
          <p:nvPr/>
        </p:nvSpPr>
        <p:spPr>
          <a:xfrm>
            <a:off x="1201063" y="3718936"/>
            <a:ext cx="6991961" cy="67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58298997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653312"/>
            <a:ext cx="21506373" cy="6036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a:t>Title: </a:t>
            </a:r>
            <a:r>
              <a:rPr lang="en-US" sz="4800" i="1" dirty="0" err="1"/>
              <a:t>Flownet</a:t>
            </a:r>
            <a:r>
              <a:rPr lang="en-US" sz="4800" i="1" dirty="0"/>
              <a:t>: Learning optical flow with convolutional networks. (</a:t>
            </a:r>
            <a:r>
              <a:rPr lang="en-US" sz="4800" i="1" dirty="0" err="1"/>
              <a:t>FlowNetS</a:t>
            </a:r>
            <a:r>
              <a:rPr lang="en-US" sz="4800" i="1" dirty="0"/>
              <a:t>)</a:t>
            </a:r>
          </a:p>
          <a:p>
            <a:pPr algn="just"/>
            <a:endParaRPr lang="en-US" sz="4800" i="1" dirty="0"/>
          </a:p>
          <a:p>
            <a:pPr algn="just"/>
            <a:r>
              <a:rPr lang="en-US" sz="4800" i="1" dirty="0"/>
              <a:t>Year: 2015</a:t>
            </a:r>
          </a:p>
          <a:p>
            <a:pPr algn="just"/>
            <a:endParaRPr lang="en-US" sz="4800" i="1" dirty="0"/>
          </a:p>
          <a:p>
            <a:pPr algn="just"/>
            <a:r>
              <a:rPr lang="en-US" sz="4800" i="1" dirty="0"/>
              <a:t>Advantages: Faster rendering speed than traditional computer vision methods</a:t>
            </a:r>
          </a:p>
          <a:p>
            <a:pPr algn="just"/>
            <a:endParaRPr lang="en-US" sz="4800" i="1" dirty="0"/>
          </a:p>
          <a:p>
            <a:pPr algn="just"/>
            <a:r>
              <a:rPr lang="en-US" sz="4800" i="1" dirty="0"/>
              <a:t>Limitation: simply stacks two sequentially adjacent images as input. Produces noisy and blurred results.</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11</a:t>
            </a:fld>
            <a:endParaRPr lang="en-US"/>
          </a:p>
        </p:txBody>
      </p:sp>
      <p:pic>
        <p:nvPicPr>
          <p:cNvPr id="3" name="Picture 2">
            <a:extLst>
              <a:ext uri="{FF2B5EF4-FFF2-40B4-BE49-F238E27FC236}">
                <a16:creationId xmlns:a16="http://schemas.microsoft.com/office/drawing/2014/main" id="{A25B9D05-6549-4114-BE84-956E760F8264}"/>
              </a:ext>
            </a:extLst>
          </p:cNvPr>
          <p:cNvPicPr>
            <a:picLocks noChangeAspect="1"/>
          </p:cNvPicPr>
          <p:nvPr/>
        </p:nvPicPr>
        <p:blipFill>
          <a:blip r:embed="rId3"/>
          <a:stretch>
            <a:fillRect/>
          </a:stretch>
        </p:blipFill>
        <p:spPr>
          <a:xfrm>
            <a:off x="9322420" y="2936092"/>
            <a:ext cx="12910296" cy="2995690"/>
          </a:xfrm>
          <a:prstGeom prst="rect">
            <a:avLst/>
          </a:prstGeom>
        </p:spPr>
      </p:pic>
      <p:sp>
        <p:nvSpPr>
          <p:cNvPr id="10" name="Заголовок основного текста">
            <a:extLst>
              <a:ext uri="{FF2B5EF4-FFF2-40B4-BE49-F238E27FC236}">
                <a16:creationId xmlns:a16="http://schemas.microsoft.com/office/drawing/2014/main" id="{68FC516E-90FE-4BED-A71B-4349AB6D0418}"/>
              </a:ext>
            </a:extLst>
          </p:cNvPr>
          <p:cNvSpPr txBox="1"/>
          <p:nvPr/>
        </p:nvSpPr>
        <p:spPr>
          <a:xfrm>
            <a:off x="1201063" y="3718936"/>
            <a:ext cx="6991961" cy="67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63781187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B04A65-4B63-4F5E-898D-64C00CF95183}"/>
              </a:ext>
            </a:extLst>
          </p:cNvPr>
          <p:cNvPicPr>
            <a:picLocks noChangeAspect="1"/>
          </p:cNvPicPr>
          <p:nvPr/>
        </p:nvPicPr>
        <p:blipFill>
          <a:blip r:embed="rId2"/>
          <a:stretch>
            <a:fillRect/>
          </a:stretch>
        </p:blipFill>
        <p:spPr>
          <a:xfrm>
            <a:off x="10306194" y="2005486"/>
            <a:ext cx="13936618" cy="5315884"/>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736501"/>
            <a:ext cx="21506373" cy="5955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a:t>Title: </a:t>
            </a:r>
            <a:r>
              <a:rPr lang="en-US" sz="4800" i="1" dirty="0" err="1"/>
              <a:t>FlowNet</a:t>
            </a:r>
            <a:r>
              <a:rPr lang="en-US" sz="4800" i="1" dirty="0"/>
              <a:t> 2.0: Evolution of Optical Flow Estimation with Deep Networks</a:t>
            </a:r>
          </a:p>
          <a:p>
            <a:pPr algn="just"/>
            <a:endParaRPr lang="en-US" sz="4800" i="1" dirty="0"/>
          </a:p>
          <a:p>
            <a:pPr algn="just"/>
            <a:r>
              <a:rPr lang="en-US" sz="4800" i="1" dirty="0"/>
              <a:t>Year: 2016</a:t>
            </a:r>
          </a:p>
          <a:p>
            <a:pPr algn="just"/>
            <a:endParaRPr lang="en-US" sz="4800" i="1" dirty="0"/>
          </a:p>
          <a:p>
            <a:pPr algn="just"/>
            <a:r>
              <a:rPr lang="en-US" sz="4800" i="1" dirty="0"/>
              <a:t>Advantages: stacked by </a:t>
            </a:r>
            <a:r>
              <a:rPr lang="en-US" sz="4800" i="1" dirty="0" err="1"/>
              <a:t>flownets</a:t>
            </a:r>
            <a:r>
              <a:rPr lang="en-US" sz="4800" i="1" dirty="0"/>
              <a:t> and </a:t>
            </a:r>
            <a:r>
              <a:rPr lang="en-US" sz="4800" i="1" dirty="0" err="1"/>
              <a:t>flownetcorr</a:t>
            </a:r>
            <a:r>
              <a:rPr lang="en-US" sz="4800" i="1" dirty="0"/>
              <a:t>, and produces much better results. Based on </a:t>
            </a:r>
            <a:r>
              <a:rPr lang="en-US" sz="4800" i="1" dirty="0" err="1"/>
              <a:t>FlowNet</a:t>
            </a:r>
            <a:endParaRPr lang="en-US" sz="4800" i="1" dirty="0"/>
          </a:p>
          <a:p>
            <a:pPr algn="just"/>
            <a:endParaRPr lang="en-US" sz="4800" i="1" dirty="0"/>
          </a:p>
          <a:p>
            <a:pPr algn="just"/>
            <a:r>
              <a:rPr lang="en-US" sz="4800" i="1" dirty="0"/>
              <a:t>Limitation: </a:t>
            </a:r>
            <a:r>
              <a:rPr lang="en-US" sz="4800" i="1" dirty="0" err="1"/>
              <a:t>FlowNet</a:t>
            </a:r>
            <a:r>
              <a:rPr lang="en-US" sz="4800" i="1" dirty="0"/>
              <a:t> 2.0 is only marginally slower than the original </a:t>
            </a:r>
            <a:r>
              <a:rPr lang="en-US" sz="4800" i="1" dirty="0" err="1"/>
              <a:t>FlowNet</a:t>
            </a:r>
            <a:r>
              <a:rPr lang="en-US" sz="4800" i="1" dirty="0"/>
              <a:t> although decreases the estimation error by more than 50%</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8" name="Заголовок основного текста">
            <a:extLst>
              <a:ext uri="{FF2B5EF4-FFF2-40B4-BE49-F238E27FC236}">
                <a16:creationId xmlns:a16="http://schemas.microsoft.com/office/drawing/2014/main" id="{BD4BD588-82DB-474D-874B-BCDA6777F106}"/>
              </a:ext>
            </a:extLst>
          </p:cNvPr>
          <p:cNvSpPr txBox="1"/>
          <p:nvPr/>
        </p:nvSpPr>
        <p:spPr>
          <a:xfrm>
            <a:off x="1201063" y="3718936"/>
            <a:ext cx="6991961" cy="67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267152670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178717"/>
            <a:ext cx="21506373" cy="6511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a:t>Title: Optical Flow Estimation using a Spatial Pyramid Network (</a:t>
            </a:r>
            <a:r>
              <a:rPr lang="en-US" sz="4800" i="1" dirty="0" err="1"/>
              <a:t>Spynet</a:t>
            </a:r>
            <a:r>
              <a:rPr lang="en-US" sz="4800" i="1" dirty="0"/>
              <a:t>) </a:t>
            </a:r>
          </a:p>
          <a:p>
            <a:pPr algn="just"/>
            <a:endParaRPr lang="en-US" sz="4800" i="1" dirty="0"/>
          </a:p>
          <a:p>
            <a:pPr algn="just"/>
            <a:r>
              <a:rPr lang="en-US" sz="4800" i="1" dirty="0"/>
              <a:t>Year: 2016</a:t>
            </a:r>
          </a:p>
          <a:p>
            <a:pPr algn="just"/>
            <a:endParaRPr lang="en-US" sz="4800" i="1" dirty="0"/>
          </a:p>
          <a:p>
            <a:pPr algn="just"/>
            <a:r>
              <a:rPr lang="en-US" sz="4800" i="1" dirty="0"/>
              <a:t>Advantages: much more lightweight, with fewer parameters, faster,  and produces large motions in a course to fine manner</a:t>
            </a:r>
          </a:p>
          <a:p>
            <a:pPr algn="just"/>
            <a:endParaRPr lang="en-US" sz="4800" i="1" dirty="0"/>
          </a:p>
          <a:p>
            <a:pPr algn="just"/>
            <a:r>
              <a:rPr lang="en-US" sz="4800" i="1" dirty="0"/>
              <a:t>Limitation: performs below FlowNet2.0</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8" name="Заголовок основного текста">
            <a:extLst>
              <a:ext uri="{FF2B5EF4-FFF2-40B4-BE49-F238E27FC236}">
                <a16:creationId xmlns:a16="http://schemas.microsoft.com/office/drawing/2014/main" id="{15569468-82FB-4E57-814B-7C220C8F30F8}"/>
              </a:ext>
            </a:extLst>
          </p:cNvPr>
          <p:cNvSpPr txBox="1"/>
          <p:nvPr/>
        </p:nvSpPr>
        <p:spPr>
          <a:xfrm>
            <a:off x="1201063" y="3718936"/>
            <a:ext cx="6991961" cy="67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63271000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E63A3B-7C9D-441F-B845-39B23183D6B2}"/>
              </a:ext>
            </a:extLst>
          </p:cNvPr>
          <p:cNvPicPr>
            <a:picLocks noChangeAspect="1"/>
          </p:cNvPicPr>
          <p:nvPr/>
        </p:nvPicPr>
        <p:blipFill>
          <a:blip r:embed="rId2"/>
          <a:stretch>
            <a:fillRect/>
          </a:stretch>
        </p:blipFill>
        <p:spPr>
          <a:xfrm>
            <a:off x="13932932" y="3829548"/>
            <a:ext cx="10077147" cy="6608943"/>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Objective</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11199" y="3541486"/>
            <a:ext cx="21506373" cy="1927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lvl="0" algn="l"/>
            <a:r>
              <a:rPr lang="en-US" sz="4800" dirty="0"/>
              <a:t>To generate a model which would be able to produce effective optical flow for given input sequence of raw images.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BBDF6FDA-AD51-4D08-ACDE-C7BA2E0F0E6C}"/>
              </a:ext>
            </a:extLst>
          </p:cNvPr>
          <p:cNvSpPr>
            <a:spLocks noGrp="1"/>
          </p:cNvSpPr>
          <p:nvPr>
            <p:ph type="sldNum" sz="quarter" idx="2"/>
          </p:nvPr>
        </p:nvSpPr>
        <p:spPr/>
        <p:txBody>
          <a:bodyPr/>
          <a:lstStyle/>
          <a:p>
            <a:fld id="{86CB4B4D-7CA3-9044-876B-883B54F8677D}" type="slidenum">
              <a:rPr lang="en-US" smtClean="0"/>
              <a:t>14</a:t>
            </a:fld>
            <a:endParaRPr lang="en-US"/>
          </a:p>
        </p:txBody>
      </p:sp>
      <p:sp>
        <p:nvSpPr>
          <p:cNvPr id="3" name="Rectangle 2">
            <a:extLst>
              <a:ext uri="{FF2B5EF4-FFF2-40B4-BE49-F238E27FC236}">
                <a16:creationId xmlns:a16="http://schemas.microsoft.com/office/drawing/2014/main" id="{7D4CE431-9853-4D99-A763-01374DF0B5E1}"/>
              </a:ext>
            </a:extLst>
          </p:cNvPr>
          <p:cNvSpPr/>
          <p:nvPr/>
        </p:nvSpPr>
        <p:spPr>
          <a:xfrm>
            <a:off x="1211199" y="7500773"/>
            <a:ext cx="2677336" cy="1169551"/>
          </a:xfrm>
          <a:prstGeom prst="rect">
            <a:avLst/>
          </a:prstGeom>
        </p:spPr>
        <p:txBody>
          <a:bodyPr wrap="none">
            <a:spAutoFit/>
          </a:bodyPr>
          <a:lstStyle/>
          <a:p>
            <a:r>
              <a:rPr lang="en-US" sz="7000" b="1" cap="all" dirty="0">
                <a:solidFill>
                  <a:srgbClr val="253957"/>
                </a:solidFill>
                <a:latin typeface="Arial Narrow" charset="0"/>
              </a:rPr>
              <a:t>Tasks</a:t>
            </a:r>
          </a:p>
        </p:txBody>
      </p:sp>
      <p:sp>
        <p:nvSpPr>
          <p:cNvPr id="4" name="TextBox 3">
            <a:extLst>
              <a:ext uri="{FF2B5EF4-FFF2-40B4-BE49-F238E27FC236}">
                <a16:creationId xmlns:a16="http://schemas.microsoft.com/office/drawing/2014/main" id="{CFF9C76B-0F18-42F0-A0DF-67694CD85681}"/>
              </a:ext>
            </a:extLst>
          </p:cNvPr>
          <p:cNvSpPr txBox="1"/>
          <p:nvPr/>
        </p:nvSpPr>
        <p:spPr>
          <a:xfrm>
            <a:off x="1373628" y="8883718"/>
            <a:ext cx="23429471" cy="38683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lvl="0" indent="-685800" algn="l">
              <a:buFontTx/>
              <a:buChar char="-"/>
            </a:pPr>
            <a:r>
              <a:rPr lang="en-US" sz="4800" dirty="0"/>
              <a:t>Review related works on optical flow; 3 weeks</a:t>
            </a:r>
          </a:p>
          <a:p>
            <a:pPr marL="685800" lvl="0" indent="-685800" algn="l">
              <a:buFontTx/>
              <a:buChar char="-"/>
            </a:pPr>
            <a:r>
              <a:rPr lang="en-US" sz="4800" dirty="0"/>
              <a:t>Understand the dataset which contains images for training; 1 week</a:t>
            </a:r>
          </a:p>
          <a:p>
            <a:pPr marL="685800" lvl="0" indent="-685800" algn="l">
              <a:buFontTx/>
              <a:buChar char="-"/>
            </a:pPr>
            <a:r>
              <a:rPr lang="en-US" sz="4800" dirty="0"/>
              <a:t>Use deep learning approaches and TensorFlow library to generate a model; 1 Month</a:t>
            </a:r>
          </a:p>
          <a:p>
            <a:pPr marL="685800" lvl="0" indent="-685800" algn="l">
              <a:buFontTx/>
              <a:buChar char="-"/>
            </a:pPr>
            <a:r>
              <a:rPr lang="en-US" sz="4800" dirty="0"/>
              <a:t>Test the accuracy by comparing the produced optical flow with ground truth. 1 Month</a:t>
            </a:r>
          </a:p>
          <a:p>
            <a:pPr marL="0" marR="0" indent="0" algn="ctr" defTabSz="821531"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228882882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lyingthings3d">
            <a:extLst>
              <a:ext uri="{FF2B5EF4-FFF2-40B4-BE49-F238E27FC236}">
                <a16:creationId xmlns:a16="http://schemas.microsoft.com/office/drawing/2014/main" id="{ED2C4F8E-8FDE-41DC-9BCD-0F214B585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792" y="3367809"/>
            <a:ext cx="10682860" cy="5307836"/>
          </a:xfrm>
          <a:prstGeom prst="rect">
            <a:avLst/>
          </a:prstGeom>
          <a:noFill/>
          <a:extLst>
            <a:ext uri="{909E8E84-426E-40DD-AFC4-6F175D3DCCD1}">
              <a14:hiddenFill xmlns:a14="http://schemas.microsoft.com/office/drawing/2010/main">
                <a:solidFill>
                  <a:srgbClr val="FFFFFF"/>
                </a:solidFill>
              </a14:hiddenFill>
            </a:ext>
          </a:extLst>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Methods and Algorithms And Technologies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98365"/>
            <a:ext cx="8121355" cy="9106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685800" indent="-685800" algn="l">
              <a:buFontTx/>
              <a:buChar char="-"/>
            </a:pPr>
            <a:r>
              <a:rPr lang="en-US" dirty="0"/>
              <a:t>FlowNet2.0</a:t>
            </a:r>
          </a:p>
          <a:p>
            <a:pPr marL="685800" indent="-685800" algn="l">
              <a:buFontTx/>
              <a:buChar char="-"/>
            </a:pPr>
            <a:r>
              <a:rPr lang="en-US" dirty="0" err="1"/>
              <a:t>FlowNetS</a:t>
            </a:r>
            <a:endParaRPr lang="en-US" dirty="0"/>
          </a:p>
          <a:p>
            <a:pPr marL="685800" indent="-685800" algn="l">
              <a:buFontTx/>
              <a:buChar char="-"/>
            </a:pPr>
            <a:r>
              <a:rPr lang="en-US" dirty="0" err="1"/>
              <a:t>FlowNetC</a:t>
            </a:r>
            <a:endParaRPr lang="en-US" dirty="0"/>
          </a:p>
          <a:p>
            <a:pPr marL="685800" indent="-685800" algn="l">
              <a:buFontTx/>
              <a:buChar char="-"/>
            </a:pPr>
            <a:r>
              <a:rPr lang="en-US" dirty="0"/>
              <a:t>PWC-Net</a:t>
            </a:r>
          </a:p>
          <a:p>
            <a:pPr algn="l"/>
            <a:endParaRPr lang="en-US" dirty="0"/>
          </a:p>
          <a:p>
            <a:pPr algn="l"/>
            <a:r>
              <a:rPr lang="en-US" b="1" dirty="0"/>
              <a:t>Popular data sets: </a:t>
            </a:r>
            <a:r>
              <a:rPr lang="en-US" dirty="0"/>
              <a:t>FlyingThings3D and KITTI optical flow 2015</a:t>
            </a:r>
          </a:p>
          <a:p>
            <a:pPr algn="l"/>
            <a:endParaRPr lang="en-US" dirty="0"/>
          </a:p>
          <a:p>
            <a:pPr algn="l"/>
            <a:r>
              <a:rPr lang="en-US" b="1" dirty="0"/>
              <a:t>Technologies</a:t>
            </a:r>
            <a:r>
              <a:rPr lang="en-US" dirty="0"/>
              <a:t>: TensorFlow library and deep learning techniques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15</a:t>
            </a:fld>
            <a:endParaRPr lang="en-US"/>
          </a:p>
        </p:txBody>
      </p:sp>
      <p:pic>
        <p:nvPicPr>
          <p:cNvPr id="3" name="Picture 2">
            <a:extLst>
              <a:ext uri="{FF2B5EF4-FFF2-40B4-BE49-F238E27FC236}">
                <a16:creationId xmlns:a16="http://schemas.microsoft.com/office/drawing/2014/main" id="{0C140890-FC69-49D4-A949-9939FE2009F6}"/>
              </a:ext>
            </a:extLst>
          </p:cNvPr>
          <p:cNvPicPr>
            <a:picLocks noChangeAspect="1"/>
          </p:cNvPicPr>
          <p:nvPr/>
        </p:nvPicPr>
        <p:blipFill>
          <a:blip r:embed="rId4"/>
          <a:stretch>
            <a:fillRect/>
          </a:stretch>
        </p:blipFill>
        <p:spPr>
          <a:xfrm>
            <a:off x="12872720" y="8670630"/>
            <a:ext cx="6525932" cy="5079129"/>
          </a:xfrm>
          <a:prstGeom prst="rect">
            <a:avLst/>
          </a:prstGeom>
        </p:spPr>
      </p:pic>
    </p:spTree>
    <p:extLst>
      <p:ext uri="{BB962C8B-B14F-4D97-AF65-F5344CB8AC3E}">
        <p14:creationId xmlns:p14="http://schemas.microsoft.com/office/powerpoint/2010/main" val="30238063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Expected Results And evaluation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4661211"/>
            <a:ext cx="21506373" cy="8028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dirty="0"/>
              <a:t>Optical Flow Estimation Model (</a:t>
            </a:r>
            <a:r>
              <a:rPr lang="en-US" i="1" dirty="0"/>
              <a:t>Deep learning model</a:t>
            </a:r>
            <a:r>
              <a:rPr lang="en-US" dirty="0"/>
              <a:t>):</a:t>
            </a:r>
          </a:p>
          <a:p>
            <a:pPr algn="l"/>
            <a:endParaRPr lang="en-US" dirty="0"/>
          </a:p>
          <a:p>
            <a:pPr algn="l"/>
            <a:r>
              <a:rPr lang="en-US" dirty="0"/>
              <a:t>- The estimated approach should be able to generate a per-pixel</a:t>
            </a:r>
          </a:p>
          <a:p>
            <a:pPr algn="l"/>
            <a:r>
              <a:rPr lang="en-US" dirty="0"/>
              <a:t>prediction with images;</a:t>
            </a:r>
          </a:p>
          <a:p>
            <a:pPr algn="l"/>
            <a:endParaRPr lang="en-US" dirty="0"/>
          </a:p>
          <a:p>
            <a:pPr algn="l"/>
            <a:r>
              <a:rPr lang="en-US" dirty="0"/>
              <a:t>- The expected solution would be compared and evaluated with other solutions based on Deep Learning approaches.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285529495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Reference</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401574"/>
            <a:ext cx="21506373" cy="103144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685800" indent="-685800" algn="l">
              <a:buFont typeface="Arial" panose="020B0604020202020204" pitchFamily="34" charset="0"/>
              <a:buChar char="•"/>
            </a:pPr>
            <a:r>
              <a:rPr lang="en-US" sz="3500" dirty="0"/>
              <a:t>[1] </a:t>
            </a:r>
            <a:r>
              <a:rPr lang="en-US" sz="3500" dirty="0" err="1"/>
              <a:t>Ilg</a:t>
            </a:r>
            <a:r>
              <a:rPr lang="en-US" sz="3500" dirty="0"/>
              <a:t>, E., Mayer, N., </a:t>
            </a:r>
            <a:r>
              <a:rPr lang="en-US" sz="3500" dirty="0" err="1"/>
              <a:t>Saikia</a:t>
            </a:r>
            <a:r>
              <a:rPr lang="en-US" sz="3500" dirty="0"/>
              <a:t>, T., </a:t>
            </a:r>
            <a:r>
              <a:rPr lang="en-US" sz="3500" dirty="0" err="1"/>
              <a:t>Keuper</a:t>
            </a:r>
            <a:r>
              <a:rPr lang="en-US" sz="3500" dirty="0"/>
              <a:t>, M., </a:t>
            </a:r>
            <a:r>
              <a:rPr lang="en-US" sz="3500" dirty="0" err="1"/>
              <a:t>Dosovitskiy</a:t>
            </a:r>
            <a:r>
              <a:rPr lang="en-US" sz="3500" dirty="0"/>
              <a:t>, A., &amp; </a:t>
            </a:r>
            <a:r>
              <a:rPr lang="en-US" sz="3500" dirty="0" err="1"/>
              <a:t>Brox</a:t>
            </a:r>
            <a:r>
              <a:rPr lang="en-US" sz="3500" dirty="0"/>
              <a:t>, T. (2017). </a:t>
            </a:r>
            <a:r>
              <a:rPr lang="en-US" sz="3500" dirty="0" err="1"/>
              <a:t>Flownet</a:t>
            </a:r>
            <a:r>
              <a:rPr lang="en-US" sz="3500" dirty="0"/>
              <a:t> 2.0: Evolution of optical flow estimation with deep networks. In Proceedings of the IEEE conference on computer vision and pattern recognition (pp. 2462-2470). </a:t>
            </a:r>
          </a:p>
          <a:p>
            <a:pPr marL="685800" indent="-685800" algn="l">
              <a:buFont typeface="Arial" panose="020B0604020202020204" pitchFamily="34" charset="0"/>
              <a:buChar char="•"/>
            </a:pPr>
            <a:r>
              <a:rPr lang="en-US" sz="3500" dirty="0"/>
              <a:t>[2] </a:t>
            </a:r>
            <a:r>
              <a:rPr lang="en-US" sz="3500" dirty="0" err="1"/>
              <a:t>Dosovitskiy</a:t>
            </a:r>
            <a:r>
              <a:rPr lang="en-US" sz="3500" dirty="0"/>
              <a:t>, A., Fischer, P., </a:t>
            </a:r>
            <a:r>
              <a:rPr lang="en-US" sz="3500" dirty="0" err="1"/>
              <a:t>Ilg</a:t>
            </a:r>
            <a:r>
              <a:rPr lang="en-US" sz="3500" dirty="0"/>
              <a:t>, E., </a:t>
            </a:r>
            <a:r>
              <a:rPr lang="en-US" sz="3500" dirty="0" err="1"/>
              <a:t>Hausser</a:t>
            </a:r>
            <a:r>
              <a:rPr lang="en-US" sz="3500" dirty="0"/>
              <a:t>, P., </a:t>
            </a:r>
            <a:r>
              <a:rPr lang="en-US" sz="3500" dirty="0" err="1"/>
              <a:t>Hazirbas</a:t>
            </a:r>
            <a:r>
              <a:rPr lang="en-US" sz="3500" dirty="0"/>
              <a:t>, C., </a:t>
            </a:r>
            <a:r>
              <a:rPr lang="en-US" sz="3500" dirty="0" err="1"/>
              <a:t>Golkov</a:t>
            </a:r>
            <a:r>
              <a:rPr lang="en-US" sz="3500" dirty="0"/>
              <a:t>, V., ... &amp; </a:t>
            </a:r>
            <a:r>
              <a:rPr lang="en-US" sz="3500" dirty="0" err="1"/>
              <a:t>Brox</a:t>
            </a:r>
            <a:r>
              <a:rPr lang="en-US" sz="3500" dirty="0"/>
              <a:t>, T. (2015). </a:t>
            </a:r>
            <a:r>
              <a:rPr lang="en-US" sz="3500" dirty="0" err="1"/>
              <a:t>Flownet</a:t>
            </a:r>
            <a:r>
              <a:rPr lang="en-US" sz="3500" dirty="0"/>
              <a:t>: Learning optical flow with convolutional networks. In Proceedings of the IEEE international conference on computer vision (pp. 2758-2766).</a:t>
            </a:r>
          </a:p>
          <a:p>
            <a:pPr marL="685800" indent="-685800" algn="l">
              <a:buFont typeface="Arial" panose="020B0604020202020204" pitchFamily="34" charset="0"/>
              <a:buChar char="•"/>
            </a:pPr>
            <a:r>
              <a:rPr lang="en-US" sz="3500" dirty="0"/>
              <a:t>[3] Sun, D., Yang, X., Liu, M. Y., &amp; Kautz, J. (2018). PWC-Net: CNNs for optical flow using pyramid, warping, and cost volume. In Proceedings of the IEEE Conference on </a:t>
            </a:r>
            <a:r>
              <a:rPr lang="en-US" sz="3500" dirty="0" err="1"/>
              <a:t>ComputerVision</a:t>
            </a:r>
            <a:r>
              <a:rPr lang="en-US" sz="3500" dirty="0"/>
              <a:t> and Pattern Recognition (pp. 8934-8943).</a:t>
            </a:r>
          </a:p>
          <a:p>
            <a:pPr marL="685800" indent="-685800" algn="l">
              <a:buFont typeface="Arial" panose="020B0604020202020204" pitchFamily="34" charset="0"/>
              <a:buChar char="•"/>
            </a:pPr>
            <a:r>
              <a:rPr lang="en-US" sz="3500" dirty="0"/>
              <a:t>[4] </a:t>
            </a:r>
            <a:r>
              <a:rPr lang="en-US" sz="3500" dirty="0" err="1"/>
              <a:t>Menze</a:t>
            </a:r>
            <a:r>
              <a:rPr lang="en-US" sz="3500" dirty="0"/>
              <a:t>, M., &amp; Geiger, A. (2015). Object scene flow for autonomous vehicles. In Proceedings of the IEEE</a:t>
            </a:r>
          </a:p>
          <a:p>
            <a:pPr marL="685800" indent="-685800" algn="l">
              <a:buFont typeface="Arial" panose="020B0604020202020204" pitchFamily="34" charset="0"/>
              <a:buChar char="•"/>
            </a:pPr>
            <a:r>
              <a:rPr lang="en-US" sz="3500" dirty="0"/>
              <a:t>[5] Conference on Computer Vision and Pattern Recognition (pp. 3061-3070).</a:t>
            </a:r>
          </a:p>
          <a:p>
            <a:pPr marL="685800" indent="-685800" algn="l">
              <a:buFont typeface="Arial" panose="020B0604020202020204" pitchFamily="34" charset="0"/>
              <a:buChar char="•"/>
            </a:pPr>
            <a:r>
              <a:rPr lang="en-US" sz="3500" dirty="0"/>
              <a:t>[6] B.D. Lucas, T. </a:t>
            </a:r>
            <a:r>
              <a:rPr lang="en-US" sz="3500" dirty="0" err="1"/>
              <a:t>Kanade</a:t>
            </a:r>
            <a:r>
              <a:rPr lang="en-US" sz="3500" dirty="0"/>
              <a:t>, ”An Image Registration Technique with an Application to Stereo Vision”, in Proceedings of Image Understanding Workshop, 1981, pp. 121-130</a:t>
            </a:r>
          </a:p>
          <a:p>
            <a:pPr marL="685800" indent="-685800" algn="l">
              <a:buFont typeface="Arial" panose="020B0604020202020204" pitchFamily="34" charset="0"/>
              <a:buChar char="•"/>
            </a:pPr>
            <a:r>
              <a:rPr lang="en-US" sz="3500" dirty="0"/>
              <a:t>[7] </a:t>
            </a:r>
            <a:r>
              <a:rPr lang="en-US" sz="3500" dirty="0" err="1"/>
              <a:t>Gituma</a:t>
            </a:r>
            <a:r>
              <a:rPr lang="en-US" sz="3500" dirty="0"/>
              <a:t>, Mark. “What Is Optical Flow and Why Does It Matter in Deep Learning.” Medium, The Startup, 23 June 2019, </a:t>
            </a:r>
            <a:r>
              <a:rPr lang="en-US" sz="3500" dirty="0">
                <a:hlinkClick r:id="rId2"/>
              </a:rPr>
              <a:t>https://medium.com/swlh/what-is-optical-flow-and-why-does-it-matter-in-deep-learning-b3278bb205b5</a:t>
            </a:r>
            <a:endParaRPr lang="en-US" sz="3500" dirty="0"/>
          </a:p>
          <a:p>
            <a:pPr marL="685800" indent="-685800" algn="l">
              <a:buFont typeface="Arial" panose="020B0604020202020204" pitchFamily="34" charset="0"/>
              <a:buChar char="•"/>
            </a:pPr>
            <a:r>
              <a:rPr lang="en-US" sz="3500" dirty="0"/>
              <a:t>[8] </a:t>
            </a:r>
            <a:r>
              <a:rPr lang="en-US" sz="3500" dirty="0">
                <a:hlinkClick r:id="rId3"/>
              </a:rPr>
              <a:t>https://nanonets.com/blog/optical-flow/</a:t>
            </a:r>
            <a:endParaRPr lang="en-US" sz="3500" dirty="0"/>
          </a:p>
          <a:p>
            <a:pPr marL="685800" indent="-685800" algn="l">
              <a:buFont typeface="Arial" panose="020B0604020202020204" pitchFamily="34" charset="0"/>
              <a:buChar char="•"/>
            </a:pPr>
            <a:endParaRPr lang="en-US" sz="4000" dirty="0"/>
          </a:p>
          <a:p>
            <a:pPr marL="685800" indent="-685800" algn="l">
              <a:buFont typeface="Arial" panose="020B0604020202020204" pitchFamily="34" charset="0"/>
              <a:buChar char="•"/>
            </a:pPr>
            <a:endParaRPr lang="en-US" sz="4000" dirty="0"/>
          </a:p>
          <a:p>
            <a:pPr algn="l"/>
            <a:endParaRPr lang="en-US" sz="40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4"/>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EFE466E1-D6DB-429D-BC9D-929D1E47075F}"/>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168096416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Адрес: ТехтТехтТехтТехтТехтТехтТехтТехтТехтТехтТехтТехтТехт"/>
          <p:cNvSpPr txBox="1"/>
          <p:nvPr/>
        </p:nvSpPr>
        <p:spPr>
          <a:xfrm>
            <a:off x="3604164" y="10739394"/>
            <a:ext cx="17175667" cy="636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pPr algn="ctr"/>
            <a:r>
              <a:rPr lang="en-US" sz="3200" b="1" dirty="0"/>
              <a:t>Address</a:t>
            </a:r>
            <a:r>
              <a:rPr sz="3200" dirty="0"/>
              <a:t>: </a:t>
            </a:r>
            <a:r>
              <a:rPr lang="en-US" sz="3200" dirty="0"/>
              <a:t> 20 </a:t>
            </a:r>
            <a:r>
              <a:rPr lang="en-US" sz="3200" dirty="0" err="1"/>
              <a:t>Myasnitskaya</a:t>
            </a:r>
            <a:r>
              <a:rPr lang="en-US" sz="3200" dirty="0"/>
              <a:t> </a:t>
            </a:r>
            <a:r>
              <a:rPr lang="en-US" sz="3200" dirty="0" err="1"/>
              <a:t>Ulitsa</a:t>
            </a:r>
            <a:r>
              <a:rPr lang="en-US" sz="3200" dirty="0"/>
              <a:t>, Moscow 101000 Russia   |   11 </a:t>
            </a:r>
            <a:r>
              <a:rPr lang="en-US" sz="3200" dirty="0" err="1"/>
              <a:t>Pokrovsky</a:t>
            </a:r>
            <a:r>
              <a:rPr lang="en-US" sz="3200" dirty="0"/>
              <a:t> Boulevard, Moscow 109028 Russia</a:t>
            </a:r>
            <a:endParaRPr sz="3200" dirty="0"/>
          </a:p>
        </p:txBody>
      </p:sp>
      <p:pic>
        <p:nvPicPr>
          <p:cNvPr id="7" name="Изображение" descr="Изображение"/>
          <p:cNvPicPr>
            <a:picLocks noChangeAspect="1"/>
          </p:cNvPicPr>
          <p:nvPr/>
        </p:nvPicPr>
        <p:blipFill>
          <a:blip r:embed="rId2"/>
          <a:stretch>
            <a:fillRect/>
          </a:stretch>
        </p:blipFill>
        <p:spPr>
          <a:xfrm>
            <a:off x="11065950" y="1880687"/>
            <a:ext cx="2252097" cy="2903349"/>
          </a:xfrm>
          <a:prstGeom prst="rect">
            <a:avLst/>
          </a:prstGeom>
          <a:ln w="12700">
            <a:miter lim="400000"/>
          </a:ln>
        </p:spPr>
      </p:pic>
      <p:sp>
        <p:nvSpPr>
          <p:cNvPr id="6" name="Адрес: ТехтТехтТехтТехтТехтТехтТехтТехтТехтТехтТехтТехтТехт">
            <a:extLst>
              <a:ext uri="{FF2B5EF4-FFF2-40B4-BE49-F238E27FC236}">
                <a16:creationId xmlns:a16="http://schemas.microsoft.com/office/drawing/2014/main" id="{9ABC1829-50B6-4B86-9531-43353E5AC94E}"/>
              </a:ext>
            </a:extLst>
          </p:cNvPr>
          <p:cNvSpPr txBox="1"/>
          <p:nvPr/>
        </p:nvSpPr>
        <p:spPr>
          <a:xfrm>
            <a:off x="7580040" y="6245880"/>
            <a:ext cx="9223916" cy="12214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pPr algn="ctr"/>
            <a:r>
              <a:rPr lang="en-US" sz="7000" b="1" dirty="0"/>
              <a:t>Thank You for attention</a:t>
            </a:r>
            <a:endParaRPr sz="7000" dirty="0"/>
          </a:p>
        </p:txBody>
      </p:sp>
      <p:sp>
        <p:nvSpPr>
          <p:cNvPr id="2" name="Slide Number Placeholder 1">
            <a:extLst>
              <a:ext uri="{FF2B5EF4-FFF2-40B4-BE49-F238E27FC236}">
                <a16:creationId xmlns:a16="http://schemas.microsoft.com/office/drawing/2014/main" id="{A1087E6C-2F1B-4041-AB6A-5A6FF3FFB625}"/>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3" name="TextBox 2">
            <a:extLst>
              <a:ext uri="{FF2B5EF4-FFF2-40B4-BE49-F238E27FC236}">
                <a16:creationId xmlns:a16="http://schemas.microsoft.com/office/drawing/2014/main" id="{2FAF0CA9-7C63-4F52-AB20-CDA6939E6349}"/>
              </a:ext>
            </a:extLst>
          </p:cNvPr>
          <p:cNvSpPr txBox="1"/>
          <p:nvPr/>
        </p:nvSpPr>
        <p:spPr>
          <a:xfrm>
            <a:off x="8193024" y="8227703"/>
            <a:ext cx="7973568"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2000" dirty="0">
                <a:solidFill>
                  <a:schemeClr val="bg1"/>
                </a:solidFill>
              </a:rPr>
              <a:t>Thanks to </a:t>
            </a:r>
            <a:r>
              <a:rPr lang="en-US" sz="2000" dirty="0" err="1">
                <a:solidFill>
                  <a:schemeClr val="bg1"/>
                </a:solidFill>
              </a:rPr>
              <a:t>Shadi</a:t>
            </a:r>
            <a:r>
              <a:rPr lang="en-US" sz="2000" dirty="0">
                <a:solidFill>
                  <a:schemeClr val="bg1"/>
                </a:solidFill>
              </a:rPr>
              <a:t> Saleh from Germany</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INTRODUCTION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4661211"/>
            <a:ext cx="22001835" cy="8028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857250" indent="-857250" algn="l">
              <a:buFontTx/>
              <a:buChar char="-"/>
              <a:defRPr sz="2800">
                <a:solidFill>
                  <a:srgbClr val="253957"/>
                </a:solidFill>
                <a:latin typeface="+mn-lt"/>
                <a:ea typeface="+mn-ea"/>
                <a:cs typeface="+mn-cs"/>
                <a:sym typeface="Arial Narrow"/>
              </a:defRPr>
            </a:pPr>
            <a:r>
              <a:rPr lang="en-US" sz="5400" dirty="0"/>
              <a:t>Images have special characteristics;</a:t>
            </a:r>
          </a:p>
          <a:p>
            <a:pPr marL="857250" indent="-857250" algn="l">
              <a:buFontTx/>
              <a:buChar char="-"/>
              <a:defRPr sz="2800">
                <a:solidFill>
                  <a:srgbClr val="253957"/>
                </a:solidFill>
                <a:latin typeface="+mn-lt"/>
                <a:ea typeface="+mn-ea"/>
                <a:cs typeface="+mn-cs"/>
                <a:sym typeface="Arial Narrow"/>
              </a:defRPr>
            </a:pPr>
            <a:r>
              <a:rPr lang="en-US" sz="5400" dirty="0"/>
              <a:t>Videos have specific temporal resolution characteristics i.e. frame per second (fps);</a:t>
            </a:r>
          </a:p>
          <a:p>
            <a:pPr marL="857250" indent="-857250" algn="l">
              <a:buFontTx/>
              <a:buChar char="-"/>
              <a:defRPr sz="2800">
                <a:solidFill>
                  <a:srgbClr val="253957"/>
                </a:solidFill>
                <a:latin typeface="+mn-lt"/>
                <a:ea typeface="+mn-ea"/>
                <a:cs typeface="+mn-cs"/>
                <a:sym typeface="Arial Narrow"/>
              </a:defRPr>
            </a:pPr>
            <a:r>
              <a:rPr lang="en-US" sz="5400" dirty="0"/>
              <a:t>Optical Flow is the pattern of apparent motion of an object in a visual scene caused by the relative motion between an observer and the scene;</a:t>
            </a:r>
          </a:p>
          <a:p>
            <a:pPr marL="857250" indent="-857250" algn="l">
              <a:buFontTx/>
              <a:buChar char="-"/>
              <a:defRPr sz="2800">
                <a:solidFill>
                  <a:srgbClr val="253957"/>
                </a:solidFill>
                <a:latin typeface="+mn-lt"/>
                <a:ea typeface="+mn-ea"/>
                <a:cs typeface="+mn-cs"/>
                <a:sym typeface="Arial Narrow"/>
              </a:defRPr>
            </a:pPr>
            <a:r>
              <a:rPr lang="en-US" sz="5400" dirty="0"/>
              <a:t>Computer Vision technique.</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CA748A90-3880-4359-9275-E3EAAC980ACC}"/>
              </a:ext>
            </a:extLst>
          </p:cNvPr>
          <p:cNvSpPr>
            <a:spLocks noGrp="1"/>
          </p:cNvSpPr>
          <p:nvPr>
            <p:ph type="sldNum" sz="quarter" idx="2"/>
          </p:nvPr>
        </p:nvSpPr>
        <p:spPr/>
        <p:txBody>
          <a:bodyPr/>
          <a:lstStyle/>
          <a:p>
            <a:fld id="{86CB4B4D-7CA3-9044-876B-883B54F8677D}" type="slidenum">
              <a:rPr lang="en-US" smtClean="0"/>
              <a:t>2</a:t>
            </a:fld>
            <a:endParaRPr lang="en-US"/>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Description of Subject AREA</a:t>
            </a:r>
            <a:endParaRPr lang="en-US" sz="7000" b="1" dirty="0">
              <a:solidFill>
                <a:srgbClr val="FF0000"/>
              </a:solidFill>
              <a:latin typeface="Arial Narrow" charset="0"/>
              <a:ea typeface="Arial Narrow" charset="0"/>
              <a:cs typeface="Arial Narrow" charset="0"/>
            </a:endParaRPr>
          </a:p>
        </p:txBody>
      </p:sp>
      <p:sp>
        <p:nvSpPr>
          <p:cNvPr id="61" name="Заголовок основного текста"/>
          <p:cNvSpPr txBox="1"/>
          <p:nvPr/>
        </p:nvSpPr>
        <p:spPr>
          <a:xfrm>
            <a:off x="1201063" y="3653274"/>
            <a:ext cx="16073438" cy="735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Scene</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pic>
        <p:nvPicPr>
          <p:cNvPr id="8" name="Content Placeholder 5">
            <a:extLst>
              <a:ext uri="{FF2B5EF4-FFF2-40B4-BE49-F238E27FC236}">
                <a16:creationId xmlns:a16="http://schemas.microsoft.com/office/drawing/2014/main" id="{2EBEBD99-AACB-4622-9195-E1EE80C6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2271" y="4608576"/>
            <a:ext cx="15115775" cy="8515219"/>
          </a:xfrm>
          <a:prstGeom prst="rect">
            <a:avLst/>
          </a:prstGeom>
        </p:spPr>
      </p:pic>
      <p:sp>
        <p:nvSpPr>
          <p:cNvPr id="2" name="Slide Number Placeholder 1">
            <a:extLst>
              <a:ext uri="{FF2B5EF4-FFF2-40B4-BE49-F238E27FC236}">
                <a16:creationId xmlns:a16="http://schemas.microsoft.com/office/drawing/2014/main" id="{8E173445-57EA-419A-941E-3E6A4841977F}"/>
              </a:ext>
            </a:extLst>
          </p:cNvPr>
          <p:cNvSpPr>
            <a:spLocks noGrp="1"/>
          </p:cNvSpPr>
          <p:nvPr>
            <p:ph type="sldNum" sz="quarter" idx="2"/>
          </p:nvPr>
        </p:nvSpPr>
        <p:spPr/>
        <p:txBody>
          <a:bodyPr/>
          <a:lstStyle/>
          <a:p>
            <a:fld id="{86CB4B4D-7CA3-9044-876B-883B54F8677D}" type="slidenum">
              <a:rPr lang="en-US" smtClean="0"/>
              <a:t>3</a:t>
            </a:fld>
            <a:endParaRPr lang="en-US"/>
          </a:p>
        </p:txBody>
      </p:sp>
    </p:spTree>
    <p:extLst>
      <p:ext uri="{BB962C8B-B14F-4D97-AF65-F5344CB8AC3E}">
        <p14:creationId xmlns:p14="http://schemas.microsoft.com/office/powerpoint/2010/main" val="338911580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C99D5F2-09F7-456A-BF99-1572D1DD86FA}"/>
              </a:ext>
            </a:extLst>
          </p:cNvPr>
          <p:cNvSpPr txBox="1"/>
          <p:nvPr/>
        </p:nvSpPr>
        <p:spPr>
          <a:xfrm>
            <a:off x="1092702" y="867090"/>
            <a:ext cx="22279708" cy="1860894"/>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10800" b="0" i="0" u="none" strike="noStrike" kern="1200" cap="none" spc="0" normalizeH="0" baseline="0">
                <a:ln>
                  <a:noFill/>
                </a:ln>
                <a:solidFill>
                  <a:srgbClr val="FFFFFF"/>
                </a:solidFill>
                <a:effectLst/>
                <a:uFillTx/>
                <a:sym typeface="Helvetica Light"/>
              </a:rPr>
              <a:t>Optical Flow</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13EE574-15D8-430B-93AB-A80CA237371E}"/>
              </a:ext>
            </a:extLst>
          </p:cNvPr>
          <p:cNvPicPr>
            <a:picLocks noChangeAspect="1"/>
          </p:cNvPicPr>
          <p:nvPr/>
        </p:nvPicPr>
        <p:blipFill>
          <a:blip r:embed="rId2"/>
          <a:stretch>
            <a:fillRect/>
          </a:stretch>
        </p:blipFill>
        <p:spPr>
          <a:xfrm>
            <a:off x="13845048" y="5047249"/>
            <a:ext cx="8979307" cy="7995274"/>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 name="Content Placeholder 3">
            <a:extLst>
              <a:ext uri="{FF2B5EF4-FFF2-40B4-BE49-F238E27FC236}">
                <a16:creationId xmlns:a16="http://schemas.microsoft.com/office/drawing/2014/main" id="{2BBBD905-5508-4B46-A499-058D37AFF541}"/>
              </a:ext>
            </a:extLst>
          </p:cNvPr>
          <p:cNvPicPr>
            <a:picLocks noChangeAspect="1"/>
          </p:cNvPicPr>
          <p:nvPr/>
        </p:nvPicPr>
        <p:blipFill>
          <a:blip r:embed="rId3"/>
          <a:stretch>
            <a:fillRect/>
          </a:stretch>
        </p:blipFill>
        <p:spPr>
          <a:xfrm>
            <a:off x="1435555" y="5120400"/>
            <a:ext cx="9085538" cy="7995274"/>
          </a:xfrm>
          <a:prstGeom prst="rect">
            <a:avLst/>
          </a:prstGeom>
        </p:spPr>
      </p:pic>
      <p:sp>
        <p:nvSpPr>
          <p:cNvPr id="5" name="Slide Number Placeholder 4">
            <a:extLst>
              <a:ext uri="{FF2B5EF4-FFF2-40B4-BE49-F238E27FC236}">
                <a16:creationId xmlns:a16="http://schemas.microsoft.com/office/drawing/2014/main" id="{5EE2D371-58D0-4B84-9DFA-9F6439B4F3D9}"/>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6" name="TextBox 5">
            <a:extLst>
              <a:ext uri="{FF2B5EF4-FFF2-40B4-BE49-F238E27FC236}">
                <a16:creationId xmlns:a16="http://schemas.microsoft.com/office/drawing/2014/main" id="{FA833310-9101-447C-8AD9-1395921A4AD0}"/>
              </a:ext>
            </a:extLst>
          </p:cNvPr>
          <p:cNvSpPr txBox="1"/>
          <p:nvPr/>
        </p:nvSpPr>
        <p:spPr>
          <a:xfrm>
            <a:off x="6119174" y="4434825"/>
            <a:ext cx="12622306"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kumimoji="0" lang="en-US" sz="4000" b="0" i="0" u="none" strike="noStrike" cap="none" spc="0" normalizeH="0" baseline="0" dirty="0">
                <a:ln>
                  <a:noFill/>
                </a:ln>
                <a:solidFill>
                  <a:srgbClr val="000000"/>
                </a:solidFill>
                <a:effectLst/>
                <a:uFillTx/>
                <a:latin typeface="+mj-lt"/>
                <a:ea typeface="+mj-ea"/>
                <a:cs typeface="+mj-cs"/>
                <a:sym typeface="Helvetica Light"/>
              </a:rPr>
              <a:t>An object moves from the top left </a:t>
            </a:r>
            <a:r>
              <a:rPr lang="en-US" sz="4000" dirty="0"/>
              <a:t>to bottom right</a:t>
            </a:r>
            <a:endParaRPr kumimoji="0" lang="en-US" sz="4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37638046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9A6B852-6A26-4A26-907A-53A50C7FC041}"/>
              </a:ext>
            </a:extLst>
          </p:cNvPr>
          <p:cNvSpPr txBox="1"/>
          <p:nvPr/>
        </p:nvSpPr>
        <p:spPr>
          <a:xfrm>
            <a:off x="1052146" y="933156"/>
            <a:ext cx="22279708" cy="1860894"/>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10800" b="0" i="0" u="none" strike="noStrike" kern="1200" cap="none" spc="0" normalizeH="0" baseline="0">
                <a:ln>
                  <a:noFill/>
                </a:ln>
                <a:solidFill>
                  <a:srgbClr val="FFFFFF"/>
                </a:solidFill>
                <a:effectLst/>
                <a:uFillTx/>
                <a:latin typeface="+mj-lt"/>
                <a:ea typeface="+mj-ea"/>
                <a:cs typeface="+mj-cs"/>
                <a:sym typeface="Helvetica Light"/>
              </a:rPr>
              <a:t>Optical Flow: Video frames</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Content Placeholder 3">
            <a:extLst>
              <a:ext uri="{FF2B5EF4-FFF2-40B4-BE49-F238E27FC236}">
                <a16:creationId xmlns:a16="http://schemas.microsoft.com/office/drawing/2014/main" id="{E08D5FFC-F323-4E51-B630-13FCAB2FFCDE}"/>
              </a:ext>
            </a:extLst>
          </p:cNvPr>
          <p:cNvPicPr>
            <a:picLocks noChangeAspect="1"/>
          </p:cNvPicPr>
          <p:nvPr/>
        </p:nvPicPr>
        <p:blipFill>
          <a:blip r:embed="rId2"/>
          <a:stretch>
            <a:fillRect/>
          </a:stretch>
        </p:blipFill>
        <p:spPr>
          <a:xfrm>
            <a:off x="1820417" y="5019822"/>
            <a:ext cx="20632967" cy="7995274"/>
          </a:xfrm>
          <a:prstGeom prst="rect">
            <a:avLst/>
          </a:prstGeom>
        </p:spPr>
      </p:pic>
      <p:sp>
        <p:nvSpPr>
          <p:cNvPr id="4" name="Slide Number Placeholder 3">
            <a:extLst>
              <a:ext uri="{FF2B5EF4-FFF2-40B4-BE49-F238E27FC236}">
                <a16:creationId xmlns:a16="http://schemas.microsoft.com/office/drawing/2014/main" id="{39D804B2-B3F9-459B-88E8-CBEA01B520F5}"/>
              </a:ext>
            </a:extLst>
          </p:cNvPr>
          <p:cNvSpPr>
            <a:spLocks noGrp="1"/>
          </p:cNvSpPr>
          <p:nvPr>
            <p:ph type="sldNum" sz="quarter" idx="2"/>
          </p:nvPr>
        </p:nvSpPr>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235147274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73768" y="642354"/>
            <a:ext cx="8664614" cy="12359104"/>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BE0A4B5-8D9B-4F0E-AB82-BD0B56E61DA0}"/>
              </a:ext>
            </a:extLst>
          </p:cNvPr>
          <p:cNvSpPr txBox="1"/>
          <p:nvPr/>
        </p:nvSpPr>
        <p:spPr>
          <a:xfrm>
            <a:off x="1348474" y="1828800"/>
            <a:ext cx="7315200" cy="5775158"/>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9600" b="0" i="0" u="none" strike="noStrike" kern="1200" cap="none" spc="0" normalizeH="0" baseline="0">
                <a:ln>
                  <a:noFill/>
                </a:ln>
                <a:solidFill>
                  <a:srgbClr val="FFFFFF"/>
                </a:solidFill>
                <a:effectLst/>
                <a:uFillTx/>
                <a:latin typeface="+mj-lt"/>
                <a:ea typeface="+mj-ea"/>
                <a:cs typeface="+mj-cs"/>
                <a:sym typeface="Helvetica Light"/>
              </a:rPr>
              <a:t>Optical Flow Estimation Problem</a:t>
            </a:r>
          </a:p>
        </p:txBody>
      </p:sp>
      <p:cxnSp>
        <p:nvCxnSpPr>
          <p:cNvPr id="10" name="Straight Connector 9">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82252" y="7820534"/>
            <a:ext cx="517358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99B029D-D155-4DF0-8ED5-4B50DEEB6064}"/>
              </a:ext>
            </a:extLst>
          </p:cNvPr>
          <p:cNvPicPr>
            <a:picLocks noChangeAspect="1"/>
          </p:cNvPicPr>
          <p:nvPr/>
        </p:nvPicPr>
        <p:blipFill>
          <a:blip r:embed="rId2"/>
          <a:stretch>
            <a:fillRect/>
          </a:stretch>
        </p:blipFill>
        <p:spPr>
          <a:xfrm>
            <a:off x="10794684" y="985146"/>
            <a:ext cx="10851991" cy="10755750"/>
          </a:xfrm>
          <a:prstGeom prst="rect">
            <a:avLst/>
          </a:prstGeom>
        </p:spPr>
      </p:pic>
      <p:sp>
        <p:nvSpPr>
          <p:cNvPr id="4" name="Slide Number Placeholder 3">
            <a:extLst>
              <a:ext uri="{FF2B5EF4-FFF2-40B4-BE49-F238E27FC236}">
                <a16:creationId xmlns:a16="http://schemas.microsoft.com/office/drawing/2014/main" id="{553422F0-9B17-44DF-900E-B1A2A64C44EE}"/>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5" name="TextBox 4">
            <a:extLst>
              <a:ext uri="{FF2B5EF4-FFF2-40B4-BE49-F238E27FC236}">
                <a16:creationId xmlns:a16="http://schemas.microsoft.com/office/drawing/2014/main" id="{31C35C5D-3534-43DB-A67C-FF0228EB0AFD}"/>
              </a:ext>
            </a:extLst>
          </p:cNvPr>
          <p:cNvSpPr txBox="1"/>
          <p:nvPr/>
        </p:nvSpPr>
        <p:spPr>
          <a:xfrm>
            <a:off x="11517906" y="11817841"/>
            <a:ext cx="9405545"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4000" dirty="0"/>
              <a:t>How do we estimate the displacement?</a:t>
            </a:r>
            <a:endParaRPr kumimoji="0" lang="en-US" sz="4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89987691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7E59594-280F-4E1A-8E21-E037F037D80F}"/>
              </a:ext>
            </a:extLst>
          </p:cNvPr>
          <p:cNvSpPr txBox="1"/>
          <p:nvPr/>
        </p:nvSpPr>
        <p:spPr>
          <a:xfrm>
            <a:off x="9780868" y="2372259"/>
            <a:ext cx="14603132" cy="128636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dirty="0">
                <a:solidFill>
                  <a:srgbClr val="253957"/>
                </a:solidFill>
                <a:latin typeface="Arial Narrow" charset="0"/>
                <a:ea typeface="+mn-ea"/>
                <a:cs typeface="+mn-cs"/>
              </a:rPr>
              <a:t>Optical Flow Estimation Problem</a:t>
            </a:r>
          </a:p>
        </p:txBody>
      </p:sp>
      <p:pic>
        <p:nvPicPr>
          <p:cNvPr id="11" name="Picture 10">
            <a:extLst>
              <a:ext uri="{FF2B5EF4-FFF2-40B4-BE49-F238E27FC236}">
                <a16:creationId xmlns:a16="http://schemas.microsoft.com/office/drawing/2014/main" id="{ACCC2FD4-8B6A-44EB-900F-E01B777DCFB6}"/>
              </a:ext>
            </a:extLst>
          </p:cNvPr>
          <p:cNvPicPr>
            <a:picLocks noChangeAspect="1"/>
          </p:cNvPicPr>
          <p:nvPr/>
        </p:nvPicPr>
        <p:blipFill rotWithShape="1">
          <a:blip r:embed="rId2"/>
          <a:srcRect l="26780" r="35199"/>
          <a:stretch/>
        </p:blipFill>
        <p:spPr>
          <a:xfrm>
            <a:off x="20" y="10"/>
            <a:ext cx="9271162" cy="13715990"/>
          </a:xfrm>
          <a:prstGeom prst="rect">
            <a:avLst/>
          </a:prstGeom>
          <a:effectLst/>
        </p:spPr>
      </p:pic>
      <p:cxnSp>
        <p:nvCxnSpPr>
          <p:cNvPr id="15" name="Straight Connector 1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61868" y="4230234"/>
            <a:ext cx="12618720" cy="0"/>
          </a:xfrm>
          <a:prstGeom prst="line">
            <a:avLst/>
          </a:prstGeom>
          <a:ln w="19050">
            <a:solidFill>
              <a:srgbClr val="60A4AD"/>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7A75FC-5FB4-4FAF-8753-441F49716A26}"/>
              </a:ext>
            </a:extLst>
          </p:cNvPr>
          <p:cNvSpPr txBox="1"/>
          <p:nvPr/>
        </p:nvSpPr>
        <p:spPr>
          <a:xfrm>
            <a:off x="10046364" y="4403819"/>
            <a:ext cx="13172978" cy="361871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1" indent="0" algn="l" defTabSz="914400" hangingPunct="1"/>
            <a:r>
              <a:rPr lang="en-US" sz="4400" dirty="0"/>
              <a:t>- The problem of optical flow has historically been an optimization problem in computer vision</a:t>
            </a:r>
          </a:p>
          <a:p>
            <a:pPr lvl="0" algn="l" defTabSz="914400" hangingPunct="1"/>
            <a:r>
              <a:rPr lang="en-US" sz="4400" dirty="0"/>
              <a:t>- Recent approaches by applying deep learning have shown impressive results. </a:t>
            </a:r>
            <a:endParaRPr kumimoji="0" lang="en-US" sz="4400" b="0" i="0" u="none" strike="noStrike" kern="1200" cap="none" spc="0" normalizeH="0" baseline="0" dirty="0">
              <a:ln>
                <a:noFill/>
              </a:ln>
              <a:solidFill>
                <a:schemeClr val="tx1"/>
              </a:solidFill>
              <a:effectLst/>
              <a:uFillTx/>
              <a:latin typeface="+mn-lt"/>
              <a:ea typeface="+mn-ea"/>
              <a:cs typeface="+mn-cs"/>
              <a:sym typeface="Helvetica Light"/>
            </a:endParaRPr>
          </a:p>
        </p:txBody>
      </p:sp>
      <p:sp>
        <p:nvSpPr>
          <p:cNvPr id="2" name="Slide Number Placeholder 1">
            <a:extLst>
              <a:ext uri="{FF2B5EF4-FFF2-40B4-BE49-F238E27FC236}">
                <a16:creationId xmlns:a16="http://schemas.microsoft.com/office/drawing/2014/main" id="{AA9B6FC4-2161-4C26-81F4-86FDC2B0E9CF}"/>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7" name="Очень крутой заголовок…">
            <a:extLst>
              <a:ext uri="{FF2B5EF4-FFF2-40B4-BE49-F238E27FC236}">
                <a16:creationId xmlns:a16="http://schemas.microsoft.com/office/drawing/2014/main" id="{30C8722C-D97E-4439-8CB3-6791302A4FA7}"/>
              </a:ext>
            </a:extLst>
          </p:cNvPr>
          <p:cNvSpPr txBox="1"/>
          <p:nvPr/>
        </p:nvSpPr>
        <p:spPr>
          <a:xfrm>
            <a:off x="9884739" y="8196116"/>
            <a:ext cx="13172978" cy="12863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cap="all" dirty="0">
                <a:solidFill>
                  <a:srgbClr val="253957"/>
                </a:solidFill>
                <a:latin typeface="Arial Narrow" charset="0"/>
              </a:rPr>
              <a:t>Relevance</a:t>
            </a:r>
            <a:r>
              <a:rPr lang="en-US" sz="7000" b="1" dirty="0">
                <a:latin typeface="Arial Narrow" charset="0"/>
                <a:ea typeface="Arial Narrow" charset="0"/>
                <a:cs typeface="Arial Narrow" charset="0"/>
              </a:rPr>
              <a:t> and Use</a:t>
            </a:r>
            <a:endParaRPr lang="en-US" sz="7000" b="1" dirty="0">
              <a:solidFill>
                <a:srgbClr val="FF0000"/>
              </a:solidFill>
              <a:latin typeface="Arial Narrow" charset="0"/>
              <a:ea typeface="Arial Narrow" charset="0"/>
              <a:cs typeface="Arial Narrow" charset="0"/>
            </a:endParaRP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3AA19687-EEA7-4D6A-A9BD-479F67F15237}"/>
              </a:ext>
            </a:extLst>
          </p:cNvPr>
          <p:cNvSpPr txBox="1"/>
          <p:nvPr/>
        </p:nvSpPr>
        <p:spPr>
          <a:xfrm>
            <a:off x="10000242" y="9656070"/>
            <a:ext cx="12941971" cy="3135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sz="4400" dirty="0"/>
              <a:t>Motion detection, video compression, Motion estimation and video compression have developed as a major aspect of optical flow research</a:t>
            </a:r>
          </a:p>
        </p:txBody>
      </p:sp>
    </p:spTree>
    <p:extLst>
      <p:ext uri="{BB962C8B-B14F-4D97-AF65-F5344CB8AC3E}">
        <p14:creationId xmlns:p14="http://schemas.microsoft.com/office/powerpoint/2010/main" val="190821987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7E59594-280F-4E1A-8E21-E037F037D80F}"/>
              </a:ext>
            </a:extLst>
          </p:cNvPr>
          <p:cNvSpPr txBox="1"/>
          <p:nvPr/>
        </p:nvSpPr>
        <p:spPr>
          <a:xfrm>
            <a:off x="9780868" y="2372259"/>
            <a:ext cx="14603132" cy="128636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dirty="0">
                <a:solidFill>
                  <a:srgbClr val="253957"/>
                </a:solidFill>
                <a:latin typeface="Arial Narrow" charset="0"/>
                <a:ea typeface="+mn-ea"/>
                <a:cs typeface="+mn-cs"/>
              </a:rPr>
              <a:t>Motivation</a:t>
            </a:r>
          </a:p>
        </p:txBody>
      </p:sp>
      <p:pic>
        <p:nvPicPr>
          <p:cNvPr id="11" name="Picture 10">
            <a:extLst>
              <a:ext uri="{FF2B5EF4-FFF2-40B4-BE49-F238E27FC236}">
                <a16:creationId xmlns:a16="http://schemas.microsoft.com/office/drawing/2014/main" id="{ACCC2FD4-8B6A-44EB-900F-E01B777DCFB6}"/>
              </a:ext>
            </a:extLst>
          </p:cNvPr>
          <p:cNvPicPr>
            <a:picLocks noChangeAspect="1"/>
          </p:cNvPicPr>
          <p:nvPr/>
        </p:nvPicPr>
        <p:blipFill rotWithShape="1">
          <a:blip r:embed="rId2"/>
          <a:srcRect l="26780" r="35199"/>
          <a:stretch/>
        </p:blipFill>
        <p:spPr>
          <a:xfrm>
            <a:off x="20" y="10"/>
            <a:ext cx="9271162" cy="13715990"/>
          </a:xfrm>
          <a:prstGeom prst="rect">
            <a:avLst/>
          </a:prstGeom>
          <a:effectLst/>
        </p:spPr>
      </p:pic>
      <p:cxnSp>
        <p:nvCxnSpPr>
          <p:cNvPr id="15" name="Straight Connector 1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61868" y="4230234"/>
            <a:ext cx="12618720" cy="0"/>
          </a:xfrm>
          <a:prstGeom prst="line">
            <a:avLst/>
          </a:prstGeom>
          <a:ln w="19050">
            <a:solidFill>
              <a:srgbClr val="60A4AD"/>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7A75FC-5FB4-4FAF-8753-441F49716A26}"/>
              </a:ext>
            </a:extLst>
          </p:cNvPr>
          <p:cNvSpPr txBox="1"/>
          <p:nvPr/>
        </p:nvSpPr>
        <p:spPr>
          <a:xfrm>
            <a:off x="10046364" y="4403819"/>
            <a:ext cx="13172978" cy="645925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1" indent="0" algn="l" defTabSz="914400" hangingPunct="1"/>
            <a:r>
              <a:rPr lang="en-US" sz="4400" dirty="0"/>
              <a:t>Recently, CNNs have been successfully used in estimating optical flow. Compared with traditional methods, these methods achieved a large improvement in quality.</a:t>
            </a:r>
          </a:p>
          <a:p>
            <a:pPr lvl="1" indent="0" algn="l" defTabSz="914400" hangingPunct="1"/>
            <a:r>
              <a:rPr lang="en-US" sz="4400" dirty="0"/>
              <a:t>Since optical flow is used in motion detection, video compression and several safety-critical applications like self-driving cars, it is important to optimize it to the best of its performance with state-of-the-art.</a:t>
            </a:r>
            <a:endParaRPr kumimoji="0" lang="en-US" sz="4400" b="0" i="0" u="none" strike="noStrike" kern="1200" cap="none" spc="0" normalizeH="0" baseline="0" dirty="0">
              <a:ln>
                <a:noFill/>
              </a:ln>
              <a:solidFill>
                <a:schemeClr val="tx1"/>
              </a:solidFill>
              <a:effectLst/>
              <a:uFillTx/>
              <a:latin typeface="+mn-lt"/>
              <a:ea typeface="+mn-ea"/>
              <a:cs typeface="+mn-cs"/>
              <a:sym typeface="Helvetica Light"/>
            </a:endParaRPr>
          </a:p>
        </p:txBody>
      </p:sp>
      <p:sp>
        <p:nvSpPr>
          <p:cNvPr id="2" name="Slide Number Placeholder 1">
            <a:extLst>
              <a:ext uri="{FF2B5EF4-FFF2-40B4-BE49-F238E27FC236}">
                <a16:creationId xmlns:a16="http://schemas.microsoft.com/office/drawing/2014/main" id="{AA9B6FC4-2161-4C26-81F4-86FDC2B0E9CF}"/>
              </a:ext>
            </a:extLst>
          </p:cNvPr>
          <p:cNvSpPr>
            <a:spLocks noGrp="1"/>
          </p:cNvSpPr>
          <p:nvPr>
            <p:ph type="sldNum" sz="quarter" idx="2"/>
          </p:nvPr>
        </p:nvSpPr>
        <p:spPr/>
        <p:txBody>
          <a:bodyPr/>
          <a:lstStyle/>
          <a:p>
            <a:fld id="{86CB4B4D-7CA3-9044-876B-883B54F8677D}" type="slidenum">
              <a:rPr lang="en-US" smtClean="0"/>
              <a:t>8</a:t>
            </a:fld>
            <a:endParaRPr lang="en-US"/>
          </a:p>
        </p:txBody>
      </p:sp>
    </p:spTree>
    <p:extLst>
      <p:ext uri="{BB962C8B-B14F-4D97-AF65-F5344CB8AC3E}">
        <p14:creationId xmlns:p14="http://schemas.microsoft.com/office/powerpoint/2010/main" val="412002262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178717"/>
            <a:ext cx="21506373" cy="6511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a:t>Title: Determining optical flow. Artificial intelligence, </a:t>
            </a:r>
            <a:r>
              <a:rPr lang="en-US" dirty="0"/>
              <a:t>Horn, B. K., &amp; </a:t>
            </a:r>
            <a:r>
              <a:rPr lang="en-US" dirty="0" err="1"/>
              <a:t>Schunck</a:t>
            </a:r>
            <a:r>
              <a:rPr lang="en-US" dirty="0"/>
              <a:t> </a:t>
            </a:r>
            <a:endParaRPr lang="en-US" sz="4800" i="1" dirty="0"/>
          </a:p>
          <a:p>
            <a:pPr algn="just"/>
            <a:r>
              <a:rPr lang="en-US" sz="4800" i="1" dirty="0"/>
              <a:t>Year: 1981</a:t>
            </a:r>
          </a:p>
          <a:p>
            <a:pPr algn="just"/>
            <a:r>
              <a:rPr lang="en-US" sz="4800" i="1" dirty="0"/>
              <a:t>Limitation: complex and computationally expensive in real-time applications</a:t>
            </a:r>
          </a:p>
          <a:p>
            <a:pPr algn="just"/>
            <a:endParaRPr lang="en-US" sz="4800" i="1" dirty="0"/>
          </a:p>
          <a:p>
            <a:pPr algn="just"/>
            <a:r>
              <a:rPr lang="en-US" sz="4800" i="1" dirty="0"/>
              <a:t>Title: Lucas </a:t>
            </a:r>
            <a:r>
              <a:rPr lang="en-US" sz="4800" i="1" dirty="0" err="1"/>
              <a:t>Kanade</a:t>
            </a:r>
            <a:r>
              <a:rPr lang="en-US" sz="4800" i="1" dirty="0"/>
              <a:t> method </a:t>
            </a:r>
          </a:p>
          <a:p>
            <a:pPr algn="just"/>
            <a:r>
              <a:rPr lang="en-US" sz="4800" i="1" dirty="0"/>
              <a:t>regarding image patches and an affine model for the flow field</a:t>
            </a:r>
          </a:p>
          <a:p>
            <a:pPr algn="just"/>
            <a:r>
              <a:rPr lang="en-US" sz="4800" i="1" dirty="0"/>
              <a:t>Year: 1981</a:t>
            </a:r>
          </a:p>
          <a:p>
            <a:pPr algn="just"/>
            <a:r>
              <a:rPr lang="en-US" sz="4800" i="1" dirty="0"/>
              <a:t>Limitation: Manually tune all parameters, hence low scalability</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8" name="Заголовок основного текста">
            <a:extLst>
              <a:ext uri="{FF2B5EF4-FFF2-40B4-BE49-F238E27FC236}">
                <a16:creationId xmlns:a16="http://schemas.microsoft.com/office/drawing/2014/main" id="{9AF5FE76-5C9D-4113-A33B-BB5B41F91513}"/>
              </a:ext>
            </a:extLst>
          </p:cNvPr>
          <p:cNvSpPr txBox="1"/>
          <p:nvPr/>
        </p:nvSpPr>
        <p:spPr>
          <a:xfrm>
            <a:off x="1201063" y="3653274"/>
            <a:ext cx="16073438" cy="735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Non-Deep Learning (DL) Method</a:t>
            </a:r>
          </a:p>
        </p:txBody>
      </p:sp>
    </p:spTree>
    <p:extLst>
      <p:ext uri="{BB962C8B-B14F-4D97-AF65-F5344CB8AC3E}">
        <p14:creationId xmlns:p14="http://schemas.microsoft.com/office/powerpoint/2010/main" val="1624575863"/>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0DBAA482A684204793E06FC7E0AFAD14" ma:contentTypeVersion="6" ma:contentTypeDescription="Создание документа." ma:contentTypeScope="" ma:versionID="c75c8e2ec7d79cf5fd218d5e596aafb0">
  <xsd:schema xmlns:xsd="http://www.w3.org/2001/XMLSchema" xmlns:xs="http://www.w3.org/2001/XMLSchema" xmlns:p="http://schemas.microsoft.com/office/2006/metadata/properties" xmlns:ns3="c866f390-f2b6-40cc-afc1-5d4fd229ae6a" targetNamespace="http://schemas.microsoft.com/office/2006/metadata/properties" ma:root="true" ma:fieldsID="cfe7d2e3f31ad5333e420750ed364781" ns3:_="">
    <xsd:import namespace="c866f390-f2b6-40cc-afc1-5d4fd229ae6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66f390-f2b6-40cc-afc1-5d4fd229ae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C7A50E-9310-4077-AAF5-C1D0BBD35A94}">
  <ds:schemaRefs>
    <ds:schemaRef ds:uri="http://schemas.microsoft.com/sharepoint/v3/contenttype/forms"/>
  </ds:schemaRefs>
</ds:datastoreItem>
</file>

<file path=customXml/itemProps2.xml><?xml version="1.0" encoding="utf-8"?>
<ds:datastoreItem xmlns:ds="http://schemas.openxmlformats.org/officeDocument/2006/customXml" ds:itemID="{865FC44F-5AAA-425D-B3BE-AC2A22B3EF6C}">
  <ds:schemaRefs>
    <ds:schemaRef ds:uri="c866f390-f2b6-40cc-afc1-5d4fd229ae6a"/>
    <ds:schemaRef ds:uri="http://purl.org/dc/elements/1.1/"/>
    <ds:schemaRef ds:uri="http://purl.org/dc/terms/"/>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DA2A47B3-0DD8-4AFF-825E-78743D592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66f390-f2b6-40cc-afc1-5d4fd229ae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597</TotalTime>
  <Words>1161</Words>
  <Application>Microsoft Office PowerPoint</Application>
  <PresentationFormat>Custom</PresentationFormat>
  <Paragraphs>139</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 Narrow</vt:lpstr>
      <vt:lpstr>Calibri</vt:lpstr>
      <vt:lpstr>Helvetica</vt:lpstr>
      <vt:lpstr>Helvetica Light</vt:lpstr>
      <vt:lpstr>Helvetica Neue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Afriyie Attakorah</dc:creator>
  <cp:lastModifiedBy>Joseph Afriyie Attakorah</cp:lastModifiedBy>
  <cp:revision>33</cp:revision>
  <dcterms:created xsi:type="dcterms:W3CDTF">2019-12-07T17:33:42Z</dcterms:created>
  <dcterms:modified xsi:type="dcterms:W3CDTF">2019-12-12T19:13:39Z</dcterms:modified>
</cp:coreProperties>
</file>